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599"/>
  </p:normalViewPr>
  <p:slideViewPr>
    <p:cSldViewPr snapToGrid="0" snapToObjects="1">
      <p:cViewPr varScale="1">
        <p:scale>
          <a:sx n="87" d="100"/>
          <a:sy n="87" d="100"/>
        </p:scale>
        <p:origin x="20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E9A79-516A-6A4F-A637-10DBB5F83D85}" type="datetimeFigureOut">
              <a:rPr lang="en-US" smtClean="0"/>
              <a:t>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C3743-CADC-6943-B8AF-1D2B0AAF3F62}" type="slidenum">
              <a:rPr lang="en-US" smtClean="0"/>
              <a:t>‹#›</a:t>
            </a:fld>
            <a:endParaRPr lang="en-US"/>
          </a:p>
        </p:txBody>
      </p:sp>
    </p:spTree>
    <p:extLst>
      <p:ext uri="{BB962C8B-B14F-4D97-AF65-F5344CB8AC3E}">
        <p14:creationId xmlns:p14="http://schemas.microsoft.com/office/powerpoint/2010/main" val="94624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5BB19D-0219-8D44-A177-533ED05BBEC2}"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1475172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BB19D-0219-8D44-A177-533ED05BBEC2}"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67895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BB19D-0219-8D44-A177-533ED05BBEC2}"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168322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BB19D-0219-8D44-A177-533ED05BBEC2}"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532259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5BB19D-0219-8D44-A177-533ED05BBEC2}"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141264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5BB19D-0219-8D44-A177-533ED05BBEC2}"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195226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5BB19D-0219-8D44-A177-533ED05BBEC2}" type="datetimeFigureOut">
              <a:rPr lang="en-US" smtClean="0"/>
              <a:t>2/22/18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24094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5BB19D-0219-8D44-A177-533ED05BBEC2}" type="datetimeFigureOut">
              <a:rPr lang="en-US" smtClean="0"/>
              <a:t>2/22/18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151146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BB19D-0219-8D44-A177-533ED05BBEC2}" type="datetimeFigureOut">
              <a:rPr lang="en-US" smtClean="0"/>
              <a:t>2/22/18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67681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5BB19D-0219-8D44-A177-533ED05BBEC2}"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5282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5BB19D-0219-8D44-A177-533ED05BBEC2}"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55B0E1-381D-F440-8211-7FCBC63500D0}" type="slidenum">
              <a:rPr lang="en-US" smtClean="0"/>
              <a:t>‹#›</a:t>
            </a:fld>
            <a:endParaRPr lang="en-US"/>
          </a:p>
        </p:txBody>
      </p:sp>
    </p:spTree>
    <p:extLst>
      <p:ext uri="{BB962C8B-B14F-4D97-AF65-F5344CB8AC3E}">
        <p14:creationId xmlns:p14="http://schemas.microsoft.com/office/powerpoint/2010/main" val="9621723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BB19D-0219-8D44-A177-533ED05BBEC2}" type="datetimeFigureOut">
              <a:rPr lang="en-US" smtClean="0"/>
              <a:t>2/22/18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5B0E1-381D-F440-8211-7FCBC63500D0}" type="slidenum">
              <a:rPr lang="en-US" smtClean="0"/>
              <a:t>‹#›</a:t>
            </a:fld>
            <a:endParaRPr lang="en-US"/>
          </a:p>
        </p:txBody>
      </p:sp>
    </p:spTree>
    <p:extLst>
      <p:ext uri="{BB962C8B-B14F-4D97-AF65-F5344CB8AC3E}">
        <p14:creationId xmlns:p14="http://schemas.microsoft.com/office/powerpoint/2010/main" val="135601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47241" y="1122363"/>
            <a:ext cx="7097517" cy="3814915"/>
          </a:xfrm>
          <a:prstGeom prst="rect">
            <a:avLst/>
          </a:prstGeom>
        </p:spPr>
      </p:pic>
      <p:sp>
        <p:nvSpPr>
          <p:cNvPr id="2" name="Title 1"/>
          <p:cNvSpPr>
            <a:spLocks noGrp="1"/>
          </p:cNvSpPr>
          <p:nvPr>
            <p:ph type="ctrTitle"/>
          </p:nvPr>
        </p:nvSpPr>
        <p:spPr/>
        <p:txBody>
          <a:bodyPr/>
          <a:lstStyle/>
          <a:p>
            <a:r>
              <a:rPr lang="en-US" dirty="0" smtClean="0"/>
              <a:t>Data Mining on Airbnb New Users First bookings</a:t>
            </a:r>
            <a:endParaRPr lang="en-US" dirty="0"/>
          </a:p>
        </p:txBody>
      </p:sp>
      <p:sp>
        <p:nvSpPr>
          <p:cNvPr id="3" name="Subtitle 2"/>
          <p:cNvSpPr>
            <a:spLocks noGrp="1"/>
          </p:cNvSpPr>
          <p:nvPr>
            <p:ph type="subTitle" idx="1"/>
          </p:nvPr>
        </p:nvSpPr>
        <p:spPr/>
        <p:txBody>
          <a:bodyPr/>
          <a:lstStyle/>
          <a:p>
            <a:r>
              <a:rPr lang="en-US" dirty="0" smtClean="0"/>
              <a:t>02/22/2018</a:t>
            </a:r>
            <a:endParaRPr lang="en-US" dirty="0"/>
          </a:p>
        </p:txBody>
      </p:sp>
      <p:pic>
        <p:nvPicPr>
          <p:cNvPr id="4" name="Picture 3"/>
          <p:cNvPicPr>
            <a:picLocks noChangeAspect="1"/>
          </p:cNvPicPr>
          <p:nvPr/>
        </p:nvPicPr>
        <p:blipFill>
          <a:blip r:embed="rId3"/>
          <a:stretch>
            <a:fillRect/>
          </a:stretch>
        </p:blipFill>
        <p:spPr>
          <a:xfrm>
            <a:off x="115530" y="4717025"/>
            <a:ext cx="1890252" cy="1890252"/>
          </a:xfrm>
          <a:prstGeom prst="rect">
            <a:avLst/>
          </a:prstGeom>
        </p:spPr>
      </p:pic>
    </p:spTree>
    <p:extLst>
      <p:ext uri="{BB962C8B-B14F-4D97-AF65-F5344CB8AC3E}">
        <p14:creationId xmlns:p14="http://schemas.microsoft.com/office/powerpoint/2010/main" val="1232107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Initial Findings</a:t>
            </a:r>
            <a:endParaRPr lang="en-US" dirty="0"/>
          </a:p>
        </p:txBody>
      </p:sp>
      <p:sp>
        <p:nvSpPr>
          <p:cNvPr id="3" name="Content Placeholder 2"/>
          <p:cNvSpPr>
            <a:spLocks noGrp="1"/>
          </p:cNvSpPr>
          <p:nvPr>
            <p:ph idx="1"/>
          </p:nvPr>
        </p:nvSpPr>
        <p:spPr/>
        <p:txBody>
          <a:bodyPr/>
          <a:lstStyle/>
          <a:p>
            <a:r>
              <a:rPr lang="en-US" dirty="0" smtClean="0"/>
              <a:t>First device type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0" y="2264697"/>
            <a:ext cx="9664700" cy="4216400"/>
          </a:xfrm>
          <a:prstGeom prst="rect">
            <a:avLst/>
          </a:prstGeom>
        </p:spPr>
      </p:pic>
    </p:spTree>
    <p:extLst>
      <p:ext uri="{BB962C8B-B14F-4D97-AF65-F5344CB8AC3E}">
        <p14:creationId xmlns:p14="http://schemas.microsoft.com/office/powerpoint/2010/main" val="136286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a:t>
            </a:r>
            <a:r>
              <a:rPr lang="en-US" dirty="0" smtClean="0"/>
              <a:t>Initial findings</a:t>
            </a:r>
            <a:endParaRPr lang="en-US" dirty="0"/>
          </a:p>
        </p:txBody>
      </p:sp>
      <p:sp>
        <p:nvSpPr>
          <p:cNvPr id="3" name="Content Placeholder 2"/>
          <p:cNvSpPr>
            <a:spLocks noGrp="1"/>
          </p:cNvSpPr>
          <p:nvPr>
            <p:ph idx="1"/>
          </p:nvPr>
        </p:nvSpPr>
        <p:spPr/>
        <p:txBody>
          <a:bodyPr>
            <a:normAutofit/>
          </a:bodyPr>
          <a:lstStyle/>
          <a:p>
            <a:r>
              <a:rPr lang="en-US" dirty="0"/>
              <a:t>For the time series variables, </a:t>
            </a:r>
            <a:r>
              <a:rPr lang="en-US" dirty="0" smtClean="0"/>
              <a:t>more </a:t>
            </a:r>
            <a:r>
              <a:rPr lang="en-US" dirty="0"/>
              <a:t>than 99% of the calculated gap month or gap days </a:t>
            </a:r>
            <a:r>
              <a:rPr lang="en-US" dirty="0" smtClean="0"/>
              <a:t>between first active and account create </a:t>
            </a:r>
            <a:r>
              <a:rPr lang="en-US" dirty="0" smtClean="0"/>
              <a:t>are </a:t>
            </a:r>
            <a:r>
              <a:rPr lang="en-US" dirty="0"/>
              <a:t>zero. M</a:t>
            </a:r>
            <a:r>
              <a:rPr lang="en-US" dirty="0" smtClean="0"/>
              <a:t>ost </a:t>
            </a:r>
            <a:r>
              <a:rPr lang="en-US" dirty="0"/>
              <a:t>new users created account at the same day of their first active date. First booking dates are separated as first booking years and first booking months. Value counts show that there are no extreme values or highly skewed distributions in years or months</a:t>
            </a:r>
            <a:r>
              <a:rPr lang="en-US" dirty="0" smtClean="0"/>
              <a:t>.</a:t>
            </a:r>
          </a:p>
          <a:p>
            <a:r>
              <a:rPr lang="en-US" dirty="0" smtClean="0"/>
              <a:t>For other categorical </a:t>
            </a:r>
            <a:r>
              <a:rPr lang="en-US" dirty="0"/>
              <a:t>variables, some of them have very small category size (smaller than 100) but most of the categories have their own meanings and are not suitable to combine with other categories.</a:t>
            </a:r>
          </a:p>
        </p:txBody>
      </p:sp>
    </p:spTree>
    <p:extLst>
      <p:ext uri="{BB962C8B-B14F-4D97-AF65-F5344CB8AC3E}">
        <p14:creationId xmlns:p14="http://schemas.microsoft.com/office/powerpoint/2010/main" val="123382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findings</a:t>
            </a:r>
            <a:endParaRPr lang="en-US" dirty="0"/>
          </a:p>
        </p:txBody>
      </p:sp>
      <p:sp>
        <p:nvSpPr>
          <p:cNvPr id="3" name="Content Placeholder 2"/>
          <p:cNvSpPr>
            <a:spLocks noGrp="1"/>
          </p:cNvSpPr>
          <p:nvPr>
            <p:ph idx="1"/>
          </p:nvPr>
        </p:nvSpPr>
        <p:spPr/>
        <p:txBody>
          <a:bodyPr/>
          <a:lstStyle/>
          <a:p>
            <a:r>
              <a:rPr lang="en-US" dirty="0"/>
              <a:t>There are many unknown values in this dataset.</a:t>
            </a:r>
          </a:p>
          <a:p>
            <a:r>
              <a:rPr lang="en-US" dirty="0"/>
              <a:t>More than half of the new users do not have their first bookings and it might be appropriate to build sequential models to first predict whether the new users would make first booking and then take the new users who predicted positive to further predict where would their first booking be</a:t>
            </a:r>
            <a:r>
              <a:rPr lang="en-US" dirty="0" smtClean="0"/>
              <a:t>.</a:t>
            </a:r>
            <a:endParaRPr lang="en-US" dirty="0"/>
          </a:p>
        </p:txBody>
      </p:sp>
    </p:spTree>
    <p:extLst>
      <p:ext uri="{BB962C8B-B14F-4D97-AF65-F5344CB8AC3E}">
        <p14:creationId xmlns:p14="http://schemas.microsoft.com/office/powerpoint/2010/main" val="1161861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a:t>
            </a:r>
            <a:endParaRPr lang="en-US" dirty="0"/>
          </a:p>
        </p:txBody>
      </p:sp>
      <p:sp>
        <p:nvSpPr>
          <p:cNvPr id="3" name="Content Placeholder 2"/>
          <p:cNvSpPr>
            <a:spLocks noGrp="1"/>
          </p:cNvSpPr>
          <p:nvPr>
            <p:ph idx="1"/>
          </p:nvPr>
        </p:nvSpPr>
        <p:spPr/>
        <p:txBody>
          <a:bodyPr>
            <a:normAutofit/>
          </a:bodyPr>
          <a:lstStyle/>
          <a:p>
            <a:r>
              <a:rPr lang="en-US" dirty="0"/>
              <a:t>C</a:t>
            </a:r>
            <a:r>
              <a:rPr lang="en-US" dirty="0" smtClean="0"/>
              <a:t>ategorical variables: </a:t>
            </a:r>
          </a:p>
          <a:p>
            <a:r>
              <a:rPr lang="en-US" dirty="0"/>
              <a:t>D</a:t>
            </a:r>
            <a:r>
              <a:rPr lang="en-US" dirty="0" smtClean="0"/>
              <a:t>ummy </a:t>
            </a:r>
            <a:r>
              <a:rPr lang="en-US" dirty="0"/>
              <a:t>variable method </a:t>
            </a:r>
            <a:r>
              <a:rPr lang="en-US" dirty="0" smtClean="0"/>
              <a:t>used </a:t>
            </a:r>
            <a:r>
              <a:rPr lang="en-US" dirty="0"/>
              <a:t>for separating categories and the first category is dropped to avoid high correlation among </a:t>
            </a:r>
            <a:r>
              <a:rPr lang="en-US" dirty="0" smtClean="0"/>
              <a:t>features </a:t>
            </a:r>
          </a:p>
          <a:p>
            <a:r>
              <a:rPr lang="en-US" dirty="0" smtClean="0"/>
              <a:t>Each </a:t>
            </a:r>
            <a:r>
              <a:rPr lang="en-US" dirty="0"/>
              <a:t>category is usually left alone unless the size of the category is very small and it is reasonable to combine with another or some other categories</a:t>
            </a:r>
            <a:r>
              <a:rPr lang="en-US" dirty="0" smtClean="0"/>
              <a:t>.</a:t>
            </a:r>
            <a:endParaRPr lang="en-US" dirty="0"/>
          </a:p>
        </p:txBody>
      </p:sp>
    </p:spTree>
    <p:extLst>
      <p:ext uri="{BB962C8B-B14F-4D97-AF65-F5344CB8AC3E}">
        <p14:creationId xmlns:p14="http://schemas.microsoft.com/office/powerpoint/2010/main" val="60919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a:t>
            </a:r>
            <a:endParaRPr lang="en-US" dirty="0"/>
          </a:p>
        </p:txBody>
      </p:sp>
      <p:sp>
        <p:nvSpPr>
          <p:cNvPr id="3" name="Content Placeholder 2"/>
          <p:cNvSpPr>
            <a:spLocks noGrp="1"/>
          </p:cNvSpPr>
          <p:nvPr>
            <p:ph idx="1"/>
          </p:nvPr>
        </p:nvSpPr>
        <p:spPr/>
        <p:txBody>
          <a:bodyPr>
            <a:normAutofit/>
          </a:bodyPr>
          <a:lstStyle/>
          <a:p>
            <a:r>
              <a:rPr lang="en-US" dirty="0" smtClean="0"/>
              <a:t>Time series variables: </a:t>
            </a:r>
          </a:p>
          <a:p>
            <a:r>
              <a:rPr lang="en-US" dirty="0"/>
              <a:t>F</a:t>
            </a:r>
            <a:r>
              <a:rPr lang="en-US" dirty="0" smtClean="0"/>
              <a:t>irst active dates and account create dates: calculated the gap days between these two but value count result showed that most of the entries are zero, so the gap days variable is removed.</a:t>
            </a:r>
          </a:p>
          <a:p>
            <a:r>
              <a:rPr lang="en-US" dirty="0" smtClean="0"/>
              <a:t>F</a:t>
            </a:r>
            <a:r>
              <a:rPr lang="en-US" dirty="0" smtClean="0"/>
              <a:t>irst booking dates: removed since the problem here is to predict where would a new user’s first booking be and at that time the first booking time would not be known. </a:t>
            </a:r>
          </a:p>
        </p:txBody>
      </p:sp>
    </p:spTree>
    <p:extLst>
      <p:ext uri="{BB962C8B-B14F-4D97-AF65-F5344CB8AC3E}">
        <p14:creationId xmlns:p14="http://schemas.microsoft.com/office/powerpoint/2010/main" val="13344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a:t>
            </a:r>
            <a:endParaRPr lang="en-US" dirty="0"/>
          </a:p>
        </p:txBody>
      </p:sp>
      <p:sp>
        <p:nvSpPr>
          <p:cNvPr id="3" name="Content Placeholder 2"/>
          <p:cNvSpPr>
            <a:spLocks noGrp="1"/>
          </p:cNvSpPr>
          <p:nvPr>
            <p:ph idx="1"/>
          </p:nvPr>
        </p:nvSpPr>
        <p:spPr/>
        <p:txBody>
          <a:bodyPr/>
          <a:lstStyle/>
          <a:p>
            <a:r>
              <a:rPr lang="en-US" dirty="0"/>
              <a:t>N</a:t>
            </a:r>
            <a:r>
              <a:rPr lang="en-US" dirty="0" smtClean="0"/>
              <a:t>umerical variable:  </a:t>
            </a:r>
          </a:p>
          <a:p>
            <a:r>
              <a:rPr lang="en-US" dirty="0" smtClean="0"/>
              <a:t>Age is r</a:t>
            </a:r>
            <a:r>
              <a:rPr lang="en-US" dirty="0" smtClean="0"/>
              <a:t>earranged as categorical: </a:t>
            </a:r>
          </a:p>
          <a:p>
            <a:pPr lvl="1"/>
            <a:r>
              <a:rPr lang="en-US" dirty="0" smtClean="0"/>
              <a:t>Ages higher than 95 or lower than 18 grouped with nan values</a:t>
            </a:r>
          </a:p>
          <a:p>
            <a:pPr lvl="1"/>
            <a:r>
              <a:rPr lang="en-US" dirty="0"/>
              <a:t>A</a:t>
            </a:r>
            <a:r>
              <a:rPr lang="en-US" dirty="0" smtClean="0"/>
              <a:t>ges between 18 and 29: young people</a:t>
            </a:r>
          </a:p>
          <a:p>
            <a:pPr lvl="1"/>
            <a:r>
              <a:rPr lang="en-US" dirty="0"/>
              <a:t>A</a:t>
            </a:r>
            <a:r>
              <a:rPr lang="en-US" dirty="0" smtClean="0"/>
              <a:t>ges between 30 and 54: middle age people </a:t>
            </a:r>
          </a:p>
          <a:p>
            <a:pPr lvl="1"/>
            <a:r>
              <a:rPr lang="en-US" dirty="0"/>
              <a:t>A</a:t>
            </a:r>
            <a:r>
              <a:rPr lang="en-US" dirty="0" smtClean="0"/>
              <a:t>ges between 55 and 95: old people</a:t>
            </a:r>
          </a:p>
        </p:txBody>
      </p:sp>
    </p:spTree>
    <p:extLst>
      <p:ext uri="{BB962C8B-B14F-4D97-AF65-F5344CB8AC3E}">
        <p14:creationId xmlns:p14="http://schemas.microsoft.com/office/powerpoint/2010/main" val="91144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Training </a:t>
            </a:r>
            <a:r>
              <a:rPr lang="en-US" dirty="0"/>
              <a:t>Algorithms</a:t>
            </a:r>
          </a:p>
        </p:txBody>
      </p:sp>
      <p:sp>
        <p:nvSpPr>
          <p:cNvPr id="3" name="Content Placeholder 2"/>
          <p:cNvSpPr>
            <a:spLocks noGrp="1"/>
          </p:cNvSpPr>
          <p:nvPr>
            <p:ph idx="1"/>
          </p:nvPr>
        </p:nvSpPr>
        <p:spPr/>
        <p:txBody>
          <a:bodyPr>
            <a:normAutofit/>
          </a:bodyPr>
          <a:lstStyle/>
          <a:p>
            <a:r>
              <a:rPr lang="en-US" dirty="0" smtClean="0"/>
              <a:t>Three-model ensemble trained by 70% of the whole dataset is first used to predict whether the new users would make first bookings. Then the new users who predicted will be taken to the second voting classifier combining all three models trained by 70% of data entries that had first bookings to predict where would the new users make their first bookings.</a:t>
            </a:r>
            <a:endParaRPr lang="en-US" b="1" dirty="0"/>
          </a:p>
          <a:p>
            <a:r>
              <a:rPr lang="en-US" dirty="0" smtClean="0"/>
              <a:t>Voting classifier is used to combine three models as ensemble. Hard voting is chosen to take the major vote from all three models.</a:t>
            </a:r>
            <a:endParaRPr lang="en-US" dirty="0" smtClean="0"/>
          </a:p>
          <a:p>
            <a:r>
              <a:rPr lang="en-US" dirty="0" smtClean="0"/>
              <a:t>Three individual models: </a:t>
            </a:r>
            <a:r>
              <a:rPr lang="en-US" dirty="0" err="1" smtClean="0"/>
              <a:t>linearSVC</a:t>
            </a:r>
            <a:r>
              <a:rPr lang="en-US" dirty="0"/>
              <a:t>, random forest classifier and gradient boosting </a:t>
            </a:r>
            <a:r>
              <a:rPr lang="en-US" dirty="0" smtClean="0"/>
              <a:t>classifier</a:t>
            </a:r>
          </a:p>
        </p:txBody>
      </p:sp>
    </p:spTree>
    <p:extLst>
      <p:ext uri="{BB962C8B-B14F-4D97-AF65-F5344CB8AC3E}">
        <p14:creationId xmlns:p14="http://schemas.microsoft.com/office/powerpoint/2010/main" val="96182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Criterial Tool</a:t>
            </a:r>
            <a:endParaRPr lang="en-US" dirty="0"/>
          </a:p>
        </p:txBody>
      </p:sp>
      <p:sp>
        <p:nvSpPr>
          <p:cNvPr id="3" name="Content Placeholder 2"/>
          <p:cNvSpPr>
            <a:spLocks noGrp="1"/>
          </p:cNvSpPr>
          <p:nvPr>
            <p:ph idx="1"/>
          </p:nvPr>
        </p:nvSpPr>
        <p:spPr/>
        <p:txBody>
          <a:bodyPr>
            <a:normAutofit/>
          </a:bodyPr>
          <a:lstStyle/>
          <a:p>
            <a:r>
              <a:rPr lang="en-US" dirty="0" smtClean="0"/>
              <a:t>Classification report</a:t>
            </a:r>
          </a:p>
          <a:p>
            <a:r>
              <a:rPr lang="en-US" dirty="0" smtClean="0"/>
              <a:t>shows </a:t>
            </a:r>
            <a:r>
              <a:rPr lang="en-US" dirty="0"/>
              <a:t>the precision, recall, f1 score and support numbers of all </a:t>
            </a:r>
            <a:r>
              <a:rPr lang="en-US" dirty="0" smtClean="0"/>
              <a:t>classes</a:t>
            </a:r>
          </a:p>
          <a:p>
            <a:r>
              <a:rPr lang="en-US" dirty="0"/>
              <a:t>A</a:t>
            </a:r>
            <a:r>
              <a:rPr lang="en-US" dirty="0" smtClean="0"/>
              <a:t>ll </a:t>
            </a:r>
            <a:r>
              <a:rPr lang="en-US" dirty="0"/>
              <a:t>three scores are used to determine which model would be better. Since the dataset is imbalanced, </a:t>
            </a:r>
            <a:r>
              <a:rPr lang="en-US" dirty="0" smtClean="0"/>
              <a:t>more </a:t>
            </a:r>
            <a:r>
              <a:rPr lang="en-US" dirty="0"/>
              <a:t>attention </a:t>
            </a:r>
            <a:r>
              <a:rPr lang="en-US" dirty="0" smtClean="0"/>
              <a:t>are paid to </a:t>
            </a:r>
            <a:r>
              <a:rPr lang="en-US" dirty="0"/>
              <a:t>the improvement of scores for classes that have small numbers of samples.</a:t>
            </a:r>
          </a:p>
        </p:txBody>
      </p:sp>
    </p:spTree>
    <p:extLst>
      <p:ext uri="{BB962C8B-B14F-4D97-AF65-F5344CB8AC3E}">
        <p14:creationId xmlns:p14="http://schemas.microsoft.com/office/powerpoint/2010/main" val="152934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Imbalanced Data</a:t>
            </a:r>
            <a:endParaRPr lang="en-US" dirty="0"/>
          </a:p>
        </p:txBody>
      </p:sp>
      <p:sp>
        <p:nvSpPr>
          <p:cNvPr id="3" name="Content Placeholder 2"/>
          <p:cNvSpPr>
            <a:spLocks noGrp="1"/>
          </p:cNvSpPr>
          <p:nvPr>
            <p:ph idx="1"/>
          </p:nvPr>
        </p:nvSpPr>
        <p:spPr/>
        <p:txBody>
          <a:bodyPr>
            <a:normAutofit/>
          </a:bodyPr>
          <a:lstStyle/>
          <a:p>
            <a:r>
              <a:rPr lang="en-US" dirty="0" smtClean="0"/>
              <a:t>58</a:t>
            </a:r>
            <a:r>
              <a:rPr lang="en-US" dirty="0"/>
              <a:t>% of the new users have not booked yet, 29% of the users who had first bookings went to United States and some destinations such as Australia and Portugal have less than 1% data entries. </a:t>
            </a:r>
            <a:endParaRPr lang="en-US" dirty="0" smtClean="0"/>
          </a:p>
          <a:p>
            <a:r>
              <a:rPr lang="en-US" dirty="0" smtClean="0"/>
              <a:t>To deal </a:t>
            </a:r>
            <a:r>
              <a:rPr lang="en-US" dirty="0"/>
              <a:t>with the imbalance that more than half of the new users have not made first bookings, </a:t>
            </a:r>
            <a:r>
              <a:rPr lang="en-US" dirty="0" smtClean="0"/>
              <a:t>use </a:t>
            </a:r>
            <a:r>
              <a:rPr lang="en-US" dirty="0"/>
              <a:t>a binary classification followed by a multi-class classification. </a:t>
            </a:r>
            <a:endParaRPr lang="en-US" dirty="0" smtClean="0"/>
          </a:p>
          <a:p>
            <a:r>
              <a:rPr lang="en-US" dirty="0" smtClean="0"/>
              <a:t>To </a:t>
            </a:r>
            <a:r>
              <a:rPr lang="en-US" dirty="0"/>
              <a:t>deal with the other country destinations’ imbalance, </a:t>
            </a:r>
            <a:r>
              <a:rPr lang="en-US" dirty="0" smtClean="0"/>
              <a:t>set </a:t>
            </a:r>
            <a:r>
              <a:rPr lang="en-US" dirty="0" err="1"/>
              <a:t>class_weight</a:t>
            </a:r>
            <a:r>
              <a:rPr lang="en-US" dirty="0"/>
              <a:t>=’balanced’ in all the individual models that have this parameter.</a:t>
            </a:r>
          </a:p>
        </p:txBody>
      </p:sp>
    </p:spTree>
    <p:extLst>
      <p:ext uri="{BB962C8B-B14F-4D97-AF65-F5344CB8AC3E}">
        <p14:creationId xmlns:p14="http://schemas.microsoft.com/office/powerpoint/2010/main" val="123859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Cross Validation</a:t>
            </a:r>
            <a:endParaRPr lang="en-US" dirty="0"/>
          </a:p>
        </p:txBody>
      </p:sp>
      <p:sp>
        <p:nvSpPr>
          <p:cNvPr id="3" name="Content Placeholder 2"/>
          <p:cNvSpPr>
            <a:spLocks noGrp="1"/>
          </p:cNvSpPr>
          <p:nvPr>
            <p:ph idx="1"/>
          </p:nvPr>
        </p:nvSpPr>
        <p:spPr/>
        <p:txBody>
          <a:bodyPr/>
          <a:lstStyle/>
          <a:p>
            <a:r>
              <a:rPr lang="en-US" dirty="0" smtClean="0"/>
              <a:t>Randomly </a:t>
            </a:r>
            <a:r>
              <a:rPr lang="en-US" dirty="0"/>
              <a:t>shuffle the </a:t>
            </a:r>
            <a:r>
              <a:rPr lang="en-US" dirty="0" smtClean="0"/>
              <a:t>data</a:t>
            </a:r>
          </a:p>
          <a:p>
            <a:r>
              <a:rPr lang="en-US" dirty="0"/>
              <a:t>S</a:t>
            </a:r>
            <a:r>
              <a:rPr lang="en-US" dirty="0" smtClean="0"/>
              <a:t>plit </a:t>
            </a:r>
            <a:r>
              <a:rPr lang="en-US" dirty="0"/>
              <a:t>the data to 70% training set, 20% </a:t>
            </a:r>
            <a:r>
              <a:rPr lang="en-US" dirty="0" smtClean="0"/>
              <a:t>test </a:t>
            </a:r>
            <a:r>
              <a:rPr lang="en-US" dirty="0"/>
              <a:t>set and 10% </a:t>
            </a:r>
            <a:r>
              <a:rPr lang="en-US" dirty="0" smtClean="0"/>
              <a:t>final set </a:t>
            </a:r>
          </a:p>
          <a:p>
            <a:r>
              <a:rPr lang="en-US" dirty="0" smtClean="0"/>
              <a:t>Training </a:t>
            </a:r>
            <a:r>
              <a:rPr lang="en-US" dirty="0"/>
              <a:t>set </a:t>
            </a:r>
            <a:r>
              <a:rPr lang="en-US" dirty="0" smtClean="0"/>
              <a:t>used </a:t>
            </a:r>
            <a:r>
              <a:rPr lang="en-US" dirty="0"/>
              <a:t>for fitting the </a:t>
            </a:r>
            <a:r>
              <a:rPr lang="en-US" dirty="0" smtClean="0"/>
              <a:t>models and tune parameters</a:t>
            </a:r>
          </a:p>
          <a:p>
            <a:r>
              <a:rPr lang="en-US" dirty="0"/>
              <a:t>T</a:t>
            </a:r>
            <a:r>
              <a:rPr lang="en-US" dirty="0" smtClean="0"/>
              <a:t>est </a:t>
            </a:r>
            <a:r>
              <a:rPr lang="en-US" dirty="0"/>
              <a:t>set </a:t>
            </a:r>
            <a:r>
              <a:rPr lang="en-US" dirty="0" smtClean="0"/>
              <a:t>used </a:t>
            </a:r>
            <a:r>
              <a:rPr lang="en-US" dirty="0"/>
              <a:t>to validate </a:t>
            </a:r>
            <a:r>
              <a:rPr lang="en-US" dirty="0" smtClean="0"/>
              <a:t>and compare the </a:t>
            </a:r>
            <a:r>
              <a:rPr lang="en-US" dirty="0"/>
              <a:t>performance of the fitted </a:t>
            </a:r>
            <a:r>
              <a:rPr lang="en-US" dirty="0" smtClean="0"/>
              <a:t>models</a:t>
            </a:r>
            <a:endParaRPr lang="en-US" dirty="0"/>
          </a:p>
        </p:txBody>
      </p:sp>
    </p:spTree>
    <p:extLst>
      <p:ext uri="{BB962C8B-B14F-4D97-AF65-F5344CB8AC3E}">
        <p14:creationId xmlns:p14="http://schemas.microsoft.com/office/powerpoint/2010/main" val="1238382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to Solve</a:t>
            </a:r>
            <a:endParaRPr lang="en-US" dirty="0"/>
          </a:p>
        </p:txBody>
      </p:sp>
      <p:sp>
        <p:nvSpPr>
          <p:cNvPr id="3" name="Content Placeholder 2"/>
          <p:cNvSpPr>
            <a:spLocks noGrp="1"/>
          </p:cNvSpPr>
          <p:nvPr>
            <p:ph idx="1"/>
          </p:nvPr>
        </p:nvSpPr>
        <p:spPr/>
        <p:txBody>
          <a:bodyPr/>
          <a:lstStyle/>
          <a:p>
            <a:r>
              <a:rPr lang="en-US" dirty="0" smtClean="0"/>
              <a:t>Predict where </a:t>
            </a:r>
            <a:r>
              <a:rPr lang="en-US" dirty="0"/>
              <a:t>would the new users book their first booking </a:t>
            </a:r>
            <a:endParaRPr lang="en-US" dirty="0" smtClean="0"/>
          </a:p>
          <a:p>
            <a:r>
              <a:rPr lang="en-US" dirty="0"/>
              <a:t>B</a:t>
            </a:r>
            <a:r>
              <a:rPr lang="en-US" dirty="0" smtClean="0"/>
              <a:t>ased on: </a:t>
            </a:r>
          </a:p>
          <a:p>
            <a:pPr lvl="1"/>
            <a:r>
              <a:rPr lang="en-US" dirty="0" smtClean="0"/>
              <a:t>personal </a:t>
            </a:r>
            <a:r>
              <a:rPr lang="en-US" dirty="0"/>
              <a:t>information (gender, age, etc</a:t>
            </a:r>
            <a:r>
              <a:rPr lang="en-US" dirty="0" smtClean="0"/>
              <a:t>.)</a:t>
            </a:r>
          </a:p>
          <a:p>
            <a:pPr lvl="1"/>
            <a:r>
              <a:rPr lang="en-US" dirty="0" smtClean="0"/>
              <a:t>web </a:t>
            </a:r>
            <a:r>
              <a:rPr lang="en-US" dirty="0"/>
              <a:t>activity information (signup method, affiliate channel, first browser, etc</a:t>
            </a:r>
            <a:r>
              <a:rPr lang="en-US" dirty="0" smtClean="0"/>
              <a:t>.) </a:t>
            </a:r>
          </a:p>
          <a:p>
            <a:r>
              <a:rPr lang="en-US" dirty="0"/>
              <a:t>M</a:t>
            </a:r>
            <a:r>
              <a:rPr lang="en-US" dirty="0" smtClean="0"/>
              <a:t>ulticlass </a:t>
            </a:r>
            <a:r>
              <a:rPr lang="en-US" dirty="0"/>
              <a:t>classification </a:t>
            </a:r>
            <a:r>
              <a:rPr lang="en-US" dirty="0" smtClean="0"/>
              <a:t>problem</a:t>
            </a:r>
            <a:endParaRPr lang="en-US" dirty="0"/>
          </a:p>
        </p:txBody>
      </p:sp>
    </p:spTree>
    <p:extLst>
      <p:ext uri="{BB962C8B-B14F-4D97-AF65-F5344CB8AC3E}">
        <p14:creationId xmlns:p14="http://schemas.microsoft.com/office/powerpoint/2010/main" val="1996722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Parameters Tuning</a:t>
            </a:r>
            <a:endParaRPr lang="en-US" dirty="0"/>
          </a:p>
        </p:txBody>
      </p:sp>
      <p:sp>
        <p:nvSpPr>
          <p:cNvPr id="3" name="Content Placeholder 2"/>
          <p:cNvSpPr>
            <a:spLocks noGrp="1"/>
          </p:cNvSpPr>
          <p:nvPr>
            <p:ph idx="1"/>
          </p:nvPr>
        </p:nvSpPr>
        <p:spPr/>
        <p:txBody>
          <a:bodyPr/>
          <a:lstStyle/>
          <a:p>
            <a:r>
              <a:rPr lang="en-US" dirty="0" err="1" smtClean="0"/>
              <a:t>GridSearchCV</a:t>
            </a:r>
            <a:r>
              <a:rPr lang="en-US" dirty="0" smtClean="0"/>
              <a:t> method</a:t>
            </a:r>
          </a:p>
          <a:p>
            <a:r>
              <a:rPr lang="en-US" dirty="0"/>
              <a:t>C</a:t>
            </a:r>
            <a:r>
              <a:rPr lang="en-US" dirty="0" smtClean="0"/>
              <a:t>ross validation: five-fold</a:t>
            </a:r>
          </a:p>
          <a:p>
            <a:r>
              <a:rPr lang="en-US" dirty="0"/>
              <a:t>S</a:t>
            </a:r>
            <a:r>
              <a:rPr lang="en-US" dirty="0" smtClean="0"/>
              <a:t>coring function: accuracy </a:t>
            </a:r>
            <a:r>
              <a:rPr lang="en-US" dirty="0"/>
              <a:t>classification </a:t>
            </a:r>
            <a:r>
              <a:rPr lang="en-US" dirty="0" smtClean="0"/>
              <a:t>score</a:t>
            </a:r>
            <a:br>
              <a:rPr lang="en-US" dirty="0" smtClean="0"/>
            </a:br>
            <a:endParaRPr lang="en-US" dirty="0"/>
          </a:p>
        </p:txBody>
      </p:sp>
    </p:spTree>
    <p:extLst>
      <p:ext uri="{BB962C8B-B14F-4D97-AF65-F5344CB8AC3E}">
        <p14:creationId xmlns:p14="http://schemas.microsoft.com/office/powerpoint/2010/main" val="2018402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Results Analysis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06" y="2191741"/>
            <a:ext cx="5778500" cy="13462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6" y="4407713"/>
            <a:ext cx="5803900" cy="1346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906" y="2147497"/>
            <a:ext cx="5867400" cy="1346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056" y="4384362"/>
            <a:ext cx="5753100" cy="1384300"/>
          </a:xfrm>
          <a:prstGeom prst="rect">
            <a:avLst/>
          </a:prstGeom>
        </p:spPr>
      </p:pic>
      <p:sp>
        <p:nvSpPr>
          <p:cNvPr id="9" name="TextBox 8"/>
          <p:cNvSpPr txBox="1"/>
          <p:nvPr/>
        </p:nvSpPr>
        <p:spPr>
          <a:xfrm>
            <a:off x="1710813" y="3613349"/>
            <a:ext cx="3377381" cy="369332"/>
          </a:xfrm>
          <a:prstGeom prst="rect">
            <a:avLst/>
          </a:prstGeom>
          <a:noFill/>
        </p:spPr>
        <p:txBody>
          <a:bodyPr wrap="square" rtlCol="0">
            <a:spAutoFit/>
          </a:bodyPr>
          <a:lstStyle/>
          <a:p>
            <a:r>
              <a:rPr lang="en-US" dirty="0" err="1"/>
              <a:t>L</a:t>
            </a:r>
            <a:r>
              <a:rPr lang="en-US" dirty="0" err="1" smtClean="0"/>
              <a:t>inearSVC</a:t>
            </a:r>
            <a:endParaRPr lang="en-US" dirty="0"/>
          </a:p>
        </p:txBody>
      </p:sp>
      <p:sp>
        <p:nvSpPr>
          <p:cNvPr id="10" name="TextBox 9"/>
          <p:cNvSpPr txBox="1"/>
          <p:nvPr/>
        </p:nvSpPr>
        <p:spPr>
          <a:xfrm>
            <a:off x="867696" y="1238702"/>
            <a:ext cx="6064045" cy="369332"/>
          </a:xfrm>
          <a:prstGeom prst="rect">
            <a:avLst/>
          </a:prstGeom>
          <a:noFill/>
        </p:spPr>
        <p:txBody>
          <a:bodyPr wrap="square" rtlCol="0">
            <a:spAutoFit/>
          </a:bodyPr>
          <a:lstStyle/>
          <a:p>
            <a:r>
              <a:rPr lang="en-US" dirty="0" smtClean="0"/>
              <a:t>Predict whether the new users would make first bookings</a:t>
            </a:r>
            <a:endParaRPr lang="en-US" dirty="0"/>
          </a:p>
        </p:txBody>
      </p:sp>
      <p:sp>
        <p:nvSpPr>
          <p:cNvPr id="11" name="TextBox 10"/>
          <p:cNvSpPr txBox="1"/>
          <p:nvPr/>
        </p:nvSpPr>
        <p:spPr>
          <a:xfrm>
            <a:off x="7777316" y="3613349"/>
            <a:ext cx="3377381" cy="369332"/>
          </a:xfrm>
          <a:prstGeom prst="rect">
            <a:avLst/>
          </a:prstGeom>
          <a:noFill/>
        </p:spPr>
        <p:txBody>
          <a:bodyPr wrap="square" rtlCol="0">
            <a:spAutoFit/>
          </a:bodyPr>
          <a:lstStyle/>
          <a:p>
            <a:r>
              <a:rPr lang="en-US" dirty="0" smtClean="0"/>
              <a:t>Gradient boosting classifier</a:t>
            </a:r>
            <a:endParaRPr lang="en-US" dirty="0"/>
          </a:p>
        </p:txBody>
      </p:sp>
      <p:sp>
        <p:nvSpPr>
          <p:cNvPr id="12" name="TextBox 11"/>
          <p:cNvSpPr txBox="1"/>
          <p:nvPr/>
        </p:nvSpPr>
        <p:spPr>
          <a:xfrm>
            <a:off x="1710813" y="5814813"/>
            <a:ext cx="3377381" cy="369332"/>
          </a:xfrm>
          <a:prstGeom prst="rect">
            <a:avLst/>
          </a:prstGeom>
          <a:noFill/>
        </p:spPr>
        <p:txBody>
          <a:bodyPr wrap="square" rtlCol="0">
            <a:spAutoFit/>
          </a:bodyPr>
          <a:lstStyle/>
          <a:p>
            <a:r>
              <a:rPr lang="en-US" dirty="0" smtClean="0"/>
              <a:t>Random forest classifier</a:t>
            </a:r>
            <a:endParaRPr lang="en-US" dirty="0"/>
          </a:p>
        </p:txBody>
      </p:sp>
      <p:sp>
        <p:nvSpPr>
          <p:cNvPr id="13" name="TextBox 12"/>
          <p:cNvSpPr txBox="1"/>
          <p:nvPr/>
        </p:nvSpPr>
        <p:spPr>
          <a:xfrm>
            <a:off x="7777316" y="5832856"/>
            <a:ext cx="3377381" cy="369332"/>
          </a:xfrm>
          <a:prstGeom prst="rect">
            <a:avLst/>
          </a:prstGeom>
          <a:noFill/>
        </p:spPr>
        <p:txBody>
          <a:bodyPr wrap="square" rtlCol="0">
            <a:spAutoFit/>
          </a:bodyPr>
          <a:lstStyle/>
          <a:p>
            <a:r>
              <a:rPr lang="en-US" dirty="0" smtClean="0"/>
              <a:t>Voting Classifier (ensemble)</a:t>
            </a:r>
            <a:endParaRPr lang="en-US" dirty="0"/>
          </a:p>
        </p:txBody>
      </p:sp>
    </p:spTree>
    <p:extLst>
      <p:ext uri="{BB962C8B-B14F-4D97-AF65-F5344CB8AC3E}">
        <p14:creationId xmlns:p14="http://schemas.microsoft.com/office/powerpoint/2010/main" val="180341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Results Analysis</a:t>
            </a:r>
            <a:endParaRPr lang="en-US" dirty="0"/>
          </a:p>
        </p:txBody>
      </p:sp>
      <p:sp>
        <p:nvSpPr>
          <p:cNvPr id="9" name="TextBox 8"/>
          <p:cNvSpPr txBox="1"/>
          <p:nvPr/>
        </p:nvSpPr>
        <p:spPr>
          <a:xfrm>
            <a:off x="1710813" y="3672341"/>
            <a:ext cx="3377381" cy="369332"/>
          </a:xfrm>
          <a:prstGeom prst="rect">
            <a:avLst/>
          </a:prstGeom>
          <a:noFill/>
        </p:spPr>
        <p:txBody>
          <a:bodyPr wrap="square" rtlCol="0">
            <a:spAutoFit/>
          </a:bodyPr>
          <a:lstStyle/>
          <a:p>
            <a:r>
              <a:rPr lang="en-US" dirty="0" err="1"/>
              <a:t>L</a:t>
            </a:r>
            <a:r>
              <a:rPr lang="en-US" dirty="0" err="1" smtClean="0"/>
              <a:t>inearSVC</a:t>
            </a:r>
            <a:endParaRPr lang="en-US" dirty="0"/>
          </a:p>
        </p:txBody>
      </p:sp>
      <p:sp>
        <p:nvSpPr>
          <p:cNvPr id="10" name="TextBox 9"/>
          <p:cNvSpPr txBox="1"/>
          <p:nvPr/>
        </p:nvSpPr>
        <p:spPr>
          <a:xfrm>
            <a:off x="867695" y="1223955"/>
            <a:ext cx="9441427" cy="369332"/>
          </a:xfrm>
          <a:prstGeom prst="rect">
            <a:avLst/>
          </a:prstGeom>
          <a:noFill/>
        </p:spPr>
        <p:txBody>
          <a:bodyPr wrap="square" rtlCol="0">
            <a:spAutoFit/>
          </a:bodyPr>
          <a:lstStyle/>
          <a:p>
            <a:r>
              <a:rPr lang="en-US" dirty="0" smtClean="0"/>
              <a:t>For new users who would make </a:t>
            </a:r>
            <a:r>
              <a:rPr lang="en-US" smtClean="0"/>
              <a:t>first booking, predict </a:t>
            </a:r>
            <a:r>
              <a:rPr lang="en-US" dirty="0" smtClean="0"/>
              <a:t>where the new users </a:t>
            </a:r>
            <a:r>
              <a:rPr lang="en-US" smtClean="0"/>
              <a:t>first bookings would be </a:t>
            </a:r>
            <a:endParaRPr lang="en-US" dirty="0"/>
          </a:p>
        </p:txBody>
      </p:sp>
      <p:sp>
        <p:nvSpPr>
          <p:cNvPr id="11" name="TextBox 10"/>
          <p:cNvSpPr txBox="1"/>
          <p:nvPr/>
        </p:nvSpPr>
        <p:spPr>
          <a:xfrm>
            <a:off x="7387713" y="3672341"/>
            <a:ext cx="3377381" cy="369332"/>
          </a:xfrm>
          <a:prstGeom prst="rect">
            <a:avLst/>
          </a:prstGeom>
          <a:noFill/>
        </p:spPr>
        <p:txBody>
          <a:bodyPr wrap="square" rtlCol="0">
            <a:spAutoFit/>
          </a:bodyPr>
          <a:lstStyle/>
          <a:p>
            <a:r>
              <a:rPr lang="en-US" dirty="0" smtClean="0"/>
              <a:t>Gradient boosting classifier</a:t>
            </a:r>
            <a:endParaRPr lang="en-US" dirty="0"/>
          </a:p>
        </p:txBody>
      </p:sp>
      <p:sp>
        <p:nvSpPr>
          <p:cNvPr id="12" name="TextBox 11"/>
          <p:cNvSpPr txBox="1"/>
          <p:nvPr/>
        </p:nvSpPr>
        <p:spPr>
          <a:xfrm>
            <a:off x="1710813" y="6257261"/>
            <a:ext cx="3377381" cy="369332"/>
          </a:xfrm>
          <a:prstGeom prst="rect">
            <a:avLst/>
          </a:prstGeom>
          <a:noFill/>
        </p:spPr>
        <p:txBody>
          <a:bodyPr wrap="square" rtlCol="0">
            <a:spAutoFit/>
          </a:bodyPr>
          <a:lstStyle/>
          <a:p>
            <a:r>
              <a:rPr lang="en-US" dirty="0" smtClean="0"/>
              <a:t>Random forest classifier</a:t>
            </a:r>
            <a:endParaRPr lang="en-US" dirty="0"/>
          </a:p>
        </p:txBody>
      </p:sp>
      <p:sp>
        <p:nvSpPr>
          <p:cNvPr id="13" name="TextBox 12"/>
          <p:cNvSpPr txBox="1"/>
          <p:nvPr/>
        </p:nvSpPr>
        <p:spPr>
          <a:xfrm>
            <a:off x="7387712" y="6257261"/>
            <a:ext cx="3377381" cy="369332"/>
          </a:xfrm>
          <a:prstGeom prst="rect">
            <a:avLst/>
          </a:prstGeom>
          <a:noFill/>
        </p:spPr>
        <p:txBody>
          <a:bodyPr wrap="square" rtlCol="0">
            <a:spAutoFit/>
          </a:bodyPr>
          <a:lstStyle/>
          <a:p>
            <a:r>
              <a:rPr lang="en-US" dirty="0" smtClean="0"/>
              <a:t>Voting Classifier (ensemble)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94" y="1600629"/>
            <a:ext cx="3930034" cy="217119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95" y="4207492"/>
            <a:ext cx="3822291" cy="212813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970" y="1601313"/>
            <a:ext cx="3802418" cy="218240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3970" y="4174405"/>
            <a:ext cx="3836106" cy="2102876"/>
          </a:xfrm>
          <a:prstGeom prst="rect">
            <a:avLst/>
          </a:prstGeom>
        </p:spPr>
      </p:pic>
    </p:spTree>
    <p:extLst>
      <p:ext uri="{BB962C8B-B14F-4D97-AF65-F5344CB8AC3E}">
        <p14:creationId xmlns:p14="http://schemas.microsoft.com/office/powerpoint/2010/main" val="762857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In-depth Analysis </a:t>
            </a:r>
            <a:r>
              <a:rPr lang="mr-IN" dirty="0" smtClean="0"/>
              <a:t>–</a:t>
            </a:r>
            <a:r>
              <a:rPr lang="en-US" dirty="0" smtClean="0"/>
              <a:t> Results Analysis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942" y="2069999"/>
            <a:ext cx="5135004" cy="30877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411" y="2005871"/>
            <a:ext cx="5395070" cy="3151917"/>
          </a:xfrm>
          <a:prstGeom prst="rect">
            <a:avLst/>
          </a:prstGeom>
        </p:spPr>
      </p:pic>
      <p:sp>
        <p:nvSpPr>
          <p:cNvPr id="6" name="TextBox 5"/>
          <p:cNvSpPr txBox="1"/>
          <p:nvPr/>
        </p:nvSpPr>
        <p:spPr>
          <a:xfrm>
            <a:off x="1386351" y="5574890"/>
            <a:ext cx="4616246" cy="369332"/>
          </a:xfrm>
          <a:prstGeom prst="rect">
            <a:avLst/>
          </a:prstGeom>
          <a:noFill/>
        </p:spPr>
        <p:txBody>
          <a:bodyPr wrap="square" rtlCol="0">
            <a:spAutoFit/>
          </a:bodyPr>
          <a:lstStyle/>
          <a:p>
            <a:r>
              <a:rPr lang="en-US" dirty="0" smtClean="0"/>
              <a:t>Two </a:t>
            </a:r>
            <a:r>
              <a:rPr lang="en-US" dirty="0"/>
              <a:t>built model </a:t>
            </a:r>
            <a:r>
              <a:rPr lang="en-US" dirty="0" smtClean="0"/>
              <a:t>ensembles </a:t>
            </a:r>
            <a:r>
              <a:rPr lang="en-US" dirty="0"/>
              <a:t>fed sequentially</a:t>
            </a:r>
          </a:p>
        </p:txBody>
      </p:sp>
      <p:sp>
        <p:nvSpPr>
          <p:cNvPr id="7" name="TextBox 6"/>
          <p:cNvSpPr txBox="1"/>
          <p:nvPr/>
        </p:nvSpPr>
        <p:spPr>
          <a:xfrm>
            <a:off x="7659329" y="5574889"/>
            <a:ext cx="3952568" cy="369332"/>
          </a:xfrm>
          <a:prstGeom prst="rect">
            <a:avLst/>
          </a:prstGeom>
          <a:noFill/>
        </p:spPr>
        <p:txBody>
          <a:bodyPr wrap="square" rtlCol="0">
            <a:spAutoFit/>
          </a:bodyPr>
          <a:lstStyle/>
          <a:p>
            <a:r>
              <a:rPr lang="en-US" dirty="0"/>
              <a:t>O</a:t>
            </a:r>
            <a:r>
              <a:rPr lang="en-US" dirty="0" smtClean="0"/>
              <a:t>ne </a:t>
            </a:r>
            <a:r>
              <a:rPr lang="en-US" dirty="0"/>
              <a:t>built model </a:t>
            </a:r>
            <a:r>
              <a:rPr lang="en-US" dirty="0" smtClean="0"/>
              <a:t>ensemble</a:t>
            </a:r>
            <a:endParaRPr lang="en-US" dirty="0"/>
          </a:p>
        </p:txBody>
      </p:sp>
    </p:spTree>
    <p:extLst>
      <p:ext uri="{BB962C8B-B14F-4D97-AF65-F5344CB8AC3E}">
        <p14:creationId xmlns:p14="http://schemas.microsoft.com/office/powerpoint/2010/main" val="15036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Clients</a:t>
            </a:r>
            <a:endParaRPr lang="en-US" dirty="0"/>
          </a:p>
        </p:txBody>
      </p:sp>
      <p:sp>
        <p:nvSpPr>
          <p:cNvPr id="3" name="Content Placeholder 2"/>
          <p:cNvSpPr>
            <a:spLocks noGrp="1"/>
          </p:cNvSpPr>
          <p:nvPr>
            <p:ph idx="1"/>
          </p:nvPr>
        </p:nvSpPr>
        <p:spPr/>
        <p:txBody>
          <a:bodyPr/>
          <a:lstStyle/>
          <a:p>
            <a:r>
              <a:rPr lang="en-US" dirty="0"/>
              <a:t>Airbnb or other websites for vacation rentals </a:t>
            </a:r>
            <a:endParaRPr lang="en-US" dirty="0" smtClean="0"/>
          </a:p>
          <a:p>
            <a:r>
              <a:rPr lang="en-US" dirty="0"/>
              <a:t>P</a:t>
            </a:r>
            <a:r>
              <a:rPr lang="en-US" dirty="0" smtClean="0"/>
              <a:t>ush </a:t>
            </a:r>
            <a:r>
              <a:rPr lang="en-US" dirty="0"/>
              <a:t>notifications or send promotions </a:t>
            </a:r>
            <a:r>
              <a:rPr lang="en-US" dirty="0" smtClean="0"/>
              <a:t>about a </a:t>
            </a:r>
            <a:r>
              <a:rPr lang="en-US" dirty="0"/>
              <a:t>specific </a:t>
            </a:r>
            <a:r>
              <a:rPr lang="en-US" dirty="0" smtClean="0"/>
              <a:t>place </a:t>
            </a:r>
          </a:p>
          <a:p>
            <a:r>
              <a:rPr lang="en-US" dirty="0"/>
              <a:t>N</a:t>
            </a:r>
            <a:r>
              <a:rPr lang="en-US" dirty="0" smtClean="0"/>
              <a:t>ew </a:t>
            </a:r>
            <a:r>
              <a:rPr lang="en-US" dirty="0"/>
              <a:t>users would have a higher possibility to book in their website or to start their first booking in a shorter </a:t>
            </a:r>
            <a:r>
              <a:rPr lang="en-US" dirty="0" smtClean="0"/>
              <a:t>time</a:t>
            </a:r>
            <a:endParaRPr lang="en-US" dirty="0"/>
          </a:p>
        </p:txBody>
      </p:sp>
    </p:spTree>
    <p:extLst>
      <p:ext uri="{BB962C8B-B14F-4D97-AF65-F5344CB8AC3E}">
        <p14:creationId xmlns:p14="http://schemas.microsoft.com/office/powerpoint/2010/main" val="106461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 Information</a:t>
            </a:r>
            <a:endParaRPr lang="en-US" dirty="0"/>
          </a:p>
        </p:txBody>
      </p:sp>
      <p:sp>
        <p:nvSpPr>
          <p:cNvPr id="3" name="Content Placeholder 2"/>
          <p:cNvSpPr>
            <a:spLocks noGrp="1"/>
          </p:cNvSpPr>
          <p:nvPr>
            <p:ph idx="1"/>
          </p:nvPr>
        </p:nvSpPr>
        <p:spPr/>
        <p:txBody>
          <a:bodyPr/>
          <a:lstStyle/>
          <a:p>
            <a:r>
              <a:rPr lang="en-US" dirty="0" smtClean="0"/>
              <a:t>Airbnb </a:t>
            </a:r>
            <a:r>
              <a:rPr lang="en-US" dirty="0"/>
              <a:t>new users booking </a:t>
            </a:r>
            <a:r>
              <a:rPr lang="en-US" dirty="0" err="1"/>
              <a:t>Kaggle</a:t>
            </a:r>
            <a:r>
              <a:rPr lang="en-US" dirty="0"/>
              <a:t> competition </a:t>
            </a:r>
            <a:r>
              <a:rPr lang="en-US" dirty="0" smtClean="0"/>
              <a:t>website train_users_2 </a:t>
            </a:r>
            <a:r>
              <a:rPr lang="en-US" dirty="0"/>
              <a:t>csv </a:t>
            </a:r>
            <a:r>
              <a:rPr lang="en-US" dirty="0" smtClean="0"/>
              <a:t>file</a:t>
            </a:r>
          </a:p>
          <a:p>
            <a:r>
              <a:rPr lang="en-US" dirty="0" smtClean="0"/>
              <a:t>Record </a:t>
            </a:r>
            <a:r>
              <a:rPr lang="en-US" dirty="0"/>
              <a:t>213,451 new users’ personal information and their web activity information as well as their country destination of first </a:t>
            </a:r>
            <a:r>
              <a:rPr lang="en-US" dirty="0" smtClean="0"/>
              <a:t>booking</a:t>
            </a:r>
            <a:r>
              <a:rPr lang="en-US" dirty="0"/>
              <a:t> </a:t>
            </a:r>
            <a:endParaRPr lang="en-US" dirty="0" smtClean="0"/>
          </a:p>
          <a:p>
            <a:r>
              <a:rPr lang="en-US" dirty="0" smtClean="0"/>
              <a:t>Input variables: categorical, numerical and time series</a:t>
            </a:r>
          </a:p>
          <a:p>
            <a:r>
              <a:rPr lang="en-US" dirty="0"/>
              <a:t>O</a:t>
            </a:r>
            <a:r>
              <a:rPr lang="en-US" dirty="0" smtClean="0"/>
              <a:t>utput variable: country </a:t>
            </a:r>
            <a:r>
              <a:rPr lang="en-US" dirty="0"/>
              <a:t>destination (</a:t>
            </a:r>
            <a:r>
              <a:rPr lang="en-US" dirty="0" smtClean="0"/>
              <a:t>multiple classes) </a:t>
            </a:r>
            <a:endParaRPr lang="en-US" dirty="0"/>
          </a:p>
        </p:txBody>
      </p:sp>
    </p:spTree>
    <p:extLst>
      <p:ext uri="{BB962C8B-B14F-4D97-AF65-F5344CB8AC3E}">
        <p14:creationId xmlns:p14="http://schemas.microsoft.com/office/powerpoint/2010/main" val="142359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Initial Findings</a:t>
            </a:r>
            <a:endParaRPr lang="en-US" dirty="0"/>
          </a:p>
        </p:txBody>
      </p:sp>
      <p:sp>
        <p:nvSpPr>
          <p:cNvPr id="3" name="Content Placeholder 2"/>
          <p:cNvSpPr>
            <a:spLocks noGrp="1"/>
          </p:cNvSpPr>
          <p:nvPr>
            <p:ph idx="1"/>
          </p:nvPr>
        </p:nvSpPr>
        <p:spPr/>
        <p:txBody>
          <a:bodyPr/>
          <a:lstStyle/>
          <a:p>
            <a:r>
              <a:rPr lang="en-US" dirty="0" smtClean="0"/>
              <a:t>Country destination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15829"/>
            <a:ext cx="5224182" cy="34671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982" y="2474042"/>
            <a:ext cx="5269076" cy="3550674"/>
          </a:xfrm>
          <a:prstGeom prst="rect">
            <a:avLst/>
          </a:prstGeom>
        </p:spPr>
      </p:pic>
      <p:sp>
        <p:nvSpPr>
          <p:cNvPr id="8" name="TextBox 7"/>
          <p:cNvSpPr txBox="1"/>
          <p:nvPr/>
        </p:nvSpPr>
        <p:spPr>
          <a:xfrm>
            <a:off x="5604384" y="2757950"/>
            <a:ext cx="778582" cy="322252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14276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Initial Findings</a:t>
            </a:r>
            <a:endParaRPr lang="en-US" dirty="0"/>
          </a:p>
        </p:txBody>
      </p:sp>
      <p:sp>
        <p:nvSpPr>
          <p:cNvPr id="3" name="Content Placeholder 2"/>
          <p:cNvSpPr>
            <a:spLocks noGrp="1"/>
          </p:cNvSpPr>
          <p:nvPr>
            <p:ph idx="1"/>
          </p:nvPr>
        </p:nvSpPr>
        <p:spPr/>
        <p:txBody>
          <a:bodyPr/>
          <a:lstStyle/>
          <a:p>
            <a:r>
              <a:rPr lang="en-US" dirty="0" smtClean="0"/>
              <a:t>Nan values percentage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113" y="2999247"/>
            <a:ext cx="5289818" cy="1336777"/>
          </a:xfrm>
          <a:prstGeom prst="rect">
            <a:avLst/>
          </a:prstGeom>
        </p:spPr>
      </p:pic>
    </p:spTree>
    <p:extLst>
      <p:ext uri="{BB962C8B-B14F-4D97-AF65-F5344CB8AC3E}">
        <p14:creationId xmlns:p14="http://schemas.microsoft.com/office/powerpoint/2010/main" val="80879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Initial Findings</a:t>
            </a:r>
            <a:endParaRPr lang="en-US" dirty="0"/>
          </a:p>
        </p:txBody>
      </p:sp>
      <p:sp>
        <p:nvSpPr>
          <p:cNvPr id="3" name="Content Placeholder 2"/>
          <p:cNvSpPr>
            <a:spLocks noGrp="1"/>
          </p:cNvSpPr>
          <p:nvPr>
            <p:ph idx="1"/>
          </p:nvPr>
        </p:nvSpPr>
        <p:spPr/>
        <p:txBody>
          <a:bodyPr/>
          <a:lstStyle/>
          <a:p>
            <a:r>
              <a:rPr lang="en-US" dirty="0" smtClean="0"/>
              <a:t>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426" y="1917700"/>
            <a:ext cx="6286500" cy="4394200"/>
          </a:xfrm>
          <a:prstGeom prst="rect">
            <a:avLst/>
          </a:prstGeom>
        </p:spPr>
      </p:pic>
    </p:spTree>
    <p:extLst>
      <p:ext uri="{BB962C8B-B14F-4D97-AF65-F5344CB8AC3E}">
        <p14:creationId xmlns:p14="http://schemas.microsoft.com/office/powerpoint/2010/main" val="161112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Initial Findings</a:t>
            </a:r>
            <a:endParaRPr lang="en-US" dirty="0"/>
          </a:p>
        </p:txBody>
      </p:sp>
      <p:sp>
        <p:nvSpPr>
          <p:cNvPr id="3" name="Content Placeholder 2"/>
          <p:cNvSpPr>
            <a:spLocks noGrp="1"/>
          </p:cNvSpPr>
          <p:nvPr>
            <p:ph idx="1"/>
          </p:nvPr>
        </p:nvSpPr>
        <p:spPr/>
        <p:txBody>
          <a:bodyPr/>
          <a:lstStyle/>
          <a:p>
            <a:r>
              <a:rPr lang="en-US" dirty="0" smtClean="0"/>
              <a:t>Gender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646" y="1454714"/>
            <a:ext cx="3986212" cy="51673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3528"/>
            <a:ext cx="5065661" cy="3602472"/>
          </a:xfrm>
          <a:prstGeom prst="rect">
            <a:avLst/>
          </a:prstGeom>
        </p:spPr>
      </p:pic>
    </p:spTree>
    <p:extLst>
      <p:ext uri="{BB962C8B-B14F-4D97-AF65-F5344CB8AC3E}">
        <p14:creationId xmlns:p14="http://schemas.microsoft.com/office/powerpoint/2010/main" val="1882227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and Initial Findings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082" y="2212734"/>
            <a:ext cx="5471241" cy="4008522"/>
          </a:xfrm>
          <a:prstGeom prst="rect">
            <a:avLst/>
          </a:prstGeom>
        </p:spPr>
      </p:pic>
      <p:sp>
        <p:nvSpPr>
          <p:cNvPr id="6"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Language</a:t>
            </a:r>
            <a:endParaRPr lang="en-US"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3845" y="572743"/>
            <a:ext cx="1579955" cy="5739156"/>
          </a:xfrm>
          <a:prstGeom prst="rect">
            <a:avLst/>
          </a:prstGeom>
        </p:spPr>
      </p:pic>
    </p:spTree>
    <p:extLst>
      <p:ext uri="{BB962C8B-B14F-4D97-AF65-F5344CB8AC3E}">
        <p14:creationId xmlns:p14="http://schemas.microsoft.com/office/powerpoint/2010/main" val="1589105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929</Words>
  <Application>Microsoft Macintosh PowerPoint</Application>
  <PresentationFormat>Widescreen</PresentationFormat>
  <Paragraphs>86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Calibri Light</vt:lpstr>
      <vt:lpstr>Mangal</vt:lpstr>
      <vt:lpstr>Arial</vt:lpstr>
      <vt:lpstr>Office Theme</vt:lpstr>
      <vt:lpstr>Data Mining on Airbnb New Users First bookings</vt:lpstr>
      <vt:lpstr>Problem to Solve</vt:lpstr>
      <vt:lpstr>Potential Clients</vt:lpstr>
      <vt:lpstr>Data Set Information</vt:lpstr>
      <vt:lpstr>Data Exploration and Initial Findings</vt:lpstr>
      <vt:lpstr>Data Exploration and Initial Findings</vt:lpstr>
      <vt:lpstr>Data Exploration and Initial Findings</vt:lpstr>
      <vt:lpstr>Data Exploration and Initial Findings</vt:lpstr>
      <vt:lpstr>Data Exploration and Initial Findings</vt:lpstr>
      <vt:lpstr>Data Exploration and Initial Findings</vt:lpstr>
      <vt:lpstr>Data Exploration and Initial findings</vt:lpstr>
      <vt:lpstr>Initial findings</vt:lpstr>
      <vt:lpstr>Data Wrangling</vt:lpstr>
      <vt:lpstr>Data Wrangling</vt:lpstr>
      <vt:lpstr>Data Wrangling</vt:lpstr>
      <vt:lpstr>In-depth Analysis – Training Algorithms</vt:lpstr>
      <vt:lpstr>In-depth Analysis – Criterial Tool</vt:lpstr>
      <vt:lpstr>In-depth Analysis – Imbalanced Data</vt:lpstr>
      <vt:lpstr>In-depth Analysis – Cross Validation</vt:lpstr>
      <vt:lpstr>In-depth Analysis – Parameters Tuning</vt:lpstr>
      <vt:lpstr>In-depth Analysis – Results Analysis</vt:lpstr>
      <vt:lpstr>In-depth Analysis – Results Analysis</vt:lpstr>
      <vt:lpstr>In-depth Analysis – Results Analysis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yatong2</dc:creator>
  <cp:lastModifiedBy>yatong2</cp:lastModifiedBy>
  <cp:revision>12</cp:revision>
  <dcterms:created xsi:type="dcterms:W3CDTF">2018-02-23T03:36:57Z</dcterms:created>
  <dcterms:modified xsi:type="dcterms:W3CDTF">2018-02-23T07:08:31Z</dcterms:modified>
</cp:coreProperties>
</file>